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2" r:id="rId5"/>
    <p:sldId id="263" r:id="rId6"/>
    <p:sldId id="264" r:id="rId7"/>
    <p:sldId id="265" r:id="rId8"/>
    <p:sldId id="258" r:id="rId9"/>
    <p:sldId id="261" r:id="rId10"/>
    <p:sldId id="272" r:id="rId11"/>
    <p:sldId id="260" r:id="rId12"/>
    <p:sldId id="273" r:id="rId13"/>
    <p:sldId id="266" r:id="rId14"/>
    <p:sldId id="267" r:id="rId15"/>
    <p:sldId id="268" r:id="rId16"/>
    <p:sldId id="270" r:id="rId17"/>
    <p:sldId id="26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6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&#53685;&#54633;%20&#47928;&#49436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Sheet3!$C$22</c:f>
              <c:strCache>
                <c:ptCount val="1"/>
                <c:pt idx="0">
                  <c:v>original</c:v>
                </c:pt>
              </c:strCache>
            </c:strRef>
          </c:tx>
          <c:marker>
            <c:symbol val="none"/>
          </c:marker>
          <c:cat>
            <c:numRef>
              <c:f>Sheet3!$B$23:$B$28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cat>
          <c:val>
            <c:numRef>
              <c:f>Sheet3!$C$23:$C$28</c:f>
              <c:numCache>
                <c:formatCode>General</c:formatCode>
                <c:ptCount val="6"/>
                <c:pt idx="0">
                  <c:v>0.84502499999999992</c:v>
                </c:pt>
                <c:pt idx="1">
                  <c:v>0.738375</c:v>
                </c:pt>
                <c:pt idx="2">
                  <c:v>0.80674999999999997</c:v>
                </c:pt>
                <c:pt idx="3">
                  <c:v>0.84082500000000004</c:v>
                </c:pt>
                <c:pt idx="4">
                  <c:v>0.87495000000000001</c:v>
                </c:pt>
                <c:pt idx="5">
                  <c:v>0.85219999999999996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Sheet3!$D$22</c:f>
              <c:strCache>
                <c:ptCount val="1"/>
                <c:pt idx="0">
                  <c:v>yz-rotate</c:v>
                </c:pt>
              </c:strCache>
            </c:strRef>
          </c:tx>
          <c:marker>
            <c:symbol val="none"/>
          </c:marker>
          <c:cat>
            <c:numRef>
              <c:f>Sheet3!$B$23:$B$28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cat>
          <c:val>
            <c:numRef>
              <c:f>Sheet3!$D$23:$D$28</c:f>
              <c:numCache>
                <c:formatCode>General</c:formatCode>
                <c:ptCount val="6"/>
                <c:pt idx="0">
                  <c:v>0.8408500000000001</c:v>
                </c:pt>
                <c:pt idx="1">
                  <c:v>0.81815000000000004</c:v>
                </c:pt>
                <c:pt idx="2">
                  <c:v>0.72719999999999996</c:v>
                </c:pt>
                <c:pt idx="3">
                  <c:v>0.8408500000000001</c:v>
                </c:pt>
                <c:pt idx="4">
                  <c:v>0.88630000000000009</c:v>
                </c:pt>
                <c:pt idx="5">
                  <c:v>0.86355000000000004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Sheet3!$E$22</c:f>
              <c:strCache>
                <c:ptCount val="1"/>
                <c:pt idx="0">
                  <c:v>xz/yz-rotate</c:v>
                </c:pt>
              </c:strCache>
            </c:strRef>
          </c:tx>
          <c:marker>
            <c:symbol val="none"/>
          </c:marker>
          <c:cat>
            <c:numRef>
              <c:f>Sheet3!$B$23:$B$28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cat>
          <c:val>
            <c:numRef>
              <c:f>Sheet3!$E$23:$E$28</c:f>
              <c:numCache>
                <c:formatCode>General</c:formatCode>
                <c:ptCount val="6"/>
                <c:pt idx="0">
                  <c:v>0.7044999999999999</c:v>
                </c:pt>
                <c:pt idx="1">
                  <c:v>0.79505000000000003</c:v>
                </c:pt>
                <c:pt idx="2">
                  <c:v>0.77200000000000002</c:v>
                </c:pt>
                <c:pt idx="3">
                  <c:v>0.79540000000000011</c:v>
                </c:pt>
                <c:pt idx="4">
                  <c:v>0.86360000000000003</c:v>
                </c:pt>
                <c:pt idx="5">
                  <c:v>0.90905000000000002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Sheet3!$F$22</c:f>
              <c:strCache>
                <c:ptCount val="1"/>
                <c:pt idx="0">
                  <c:v>lr-rotate</c:v>
                </c:pt>
              </c:strCache>
            </c:strRef>
          </c:tx>
          <c:marker>
            <c:symbol val="none"/>
          </c:marker>
          <c:cat>
            <c:numRef>
              <c:f>Sheet3!$B$23:$B$28</c:f>
              <c:numCache>
                <c:formatCode>General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</c:numCache>
            </c:numRef>
          </c:cat>
          <c:val>
            <c:numRef>
              <c:f>Sheet3!$F$23:$F$28</c:f>
              <c:numCache>
                <c:formatCode>General</c:formatCode>
                <c:ptCount val="6"/>
                <c:pt idx="0">
                  <c:v>0.72720000000000007</c:v>
                </c:pt>
                <c:pt idx="1">
                  <c:v>0.8408500000000001</c:v>
                </c:pt>
                <c:pt idx="2">
                  <c:v>0.81810000000000005</c:v>
                </c:pt>
                <c:pt idx="3">
                  <c:v>0.86355000000000004</c:v>
                </c:pt>
                <c:pt idx="4">
                  <c:v>0.93175000000000008</c:v>
                </c:pt>
                <c:pt idx="5">
                  <c:v>0.79505000000000003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265856"/>
        <c:axId val="261415488"/>
      </c:lineChart>
      <c:catAx>
        <c:axId val="246265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61415488"/>
        <c:crosses val="autoZero"/>
        <c:auto val="1"/>
        <c:lblAlgn val="ctr"/>
        <c:lblOffset val="100"/>
        <c:noMultiLvlLbl val="0"/>
      </c:catAx>
      <c:valAx>
        <c:axId val="261415488"/>
        <c:scaling>
          <c:orientation val="minMax"/>
          <c:max val="1"/>
          <c:min val="0.70000000000000007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46265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Sheet1!$M$37:$U$37</c:f>
              <c:numCache>
                <c:formatCode>General</c:formatCode>
                <c:ptCount val="9"/>
                <c:pt idx="0">
                  <c:v>6.8000000000000005E-2</c:v>
                </c:pt>
                <c:pt idx="1">
                  <c:v>0.192</c:v>
                </c:pt>
                <c:pt idx="2">
                  <c:v>0.53</c:v>
                </c:pt>
                <c:pt idx="3">
                  <c:v>2E-3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0.2</c:v>
                </c:pt>
                <c:pt idx="8">
                  <c:v>5.0000000000000001E-3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2636672"/>
        <c:axId val="179786816"/>
      </c:barChart>
      <c:catAx>
        <c:axId val="332636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79786816"/>
        <c:crosses val="autoZero"/>
        <c:auto val="1"/>
        <c:lblAlgn val="ctr"/>
        <c:lblOffset val="100"/>
        <c:noMultiLvlLbl val="0"/>
      </c:catAx>
      <c:valAx>
        <c:axId val="1797868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3326366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Sheet1!$M$39:$U$39</c:f>
              <c:numCache>
                <c:formatCode>General</c:formatCode>
                <c:ptCount val="9"/>
                <c:pt idx="0">
                  <c:v>3.1E-2</c:v>
                </c:pt>
                <c:pt idx="1">
                  <c:v>8.1000000000000003E-2</c:v>
                </c:pt>
                <c:pt idx="2">
                  <c:v>0.35699999999999998</c:v>
                </c:pt>
                <c:pt idx="3">
                  <c:v>6.0000000000000001E-3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0.50600000000000001</c:v>
                </c:pt>
                <c:pt idx="8">
                  <c:v>1.6E-2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9277184"/>
        <c:axId val="261380864"/>
      </c:barChart>
      <c:catAx>
        <c:axId val="309277184"/>
        <c:scaling>
          <c:orientation val="minMax"/>
        </c:scaling>
        <c:delete val="0"/>
        <c:axPos val="b"/>
        <c:majorTickMark val="out"/>
        <c:minorTickMark val="none"/>
        <c:tickLblPos val="nextTo"/>
        <c:crossAx val="261380864"/>
        <c:crosses val="autoZero"/>
        <c:auto val="1"/>
        <c:lblAlgn val="ctr"/>
        <c:lblOffset val="100"/>
        <c:noMultiLvlLbl val="0"/>
      </c:catAx>
      <c:valAx>
        <c:axId val="26138086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3092771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Sheet1!$M$65:$U$65</c:f>
              <c:numCache>
                <c:formatCode>General</c:formatCode>
                <c:ptCount val="9"/>
                <c:pt idx="0">
                  <c:v>2.4E-2</c:v>
                </c:pt>
                <c:pt idx="1">
                  <c:v>3.6999999999999998E-2</c:v>
                </c:pt>
                <c:pt idx="2">
                  <c:v>0.14899999999999999</c:v>
                </c:pt>
                <c:pt idx="3">
                  <c:v>7.0999999999999994E-2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0.71599999999999997</c:v>
                </c:pt>
                <c:pt idx="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843328"/>
        <c:axId val="261079616"/>
      </c:barChart>
      <c:catAx>
        <c:axId val="311843328"/>
        <c:scaling>
          <c:orientation val="minMax"/>
        </c:scaling>
        <c:delete val="0"/>
        <c:axPos val="b"/>
        <c:majorTickMark val="out"/>
        <c:minorTickMark val="none"/>
        <c:tickLblPos val="nextTo"/>
        <c:crossAx val="261079616"/>
        <c:crosses val="autoZero"/>
        <c:auto val="1"/>
        <c:lblAlgn val="ctr"/>
        <c:lblOffset val="100"/>
        <c:noMultiLvlLbl val="0"/>
      </c:catAx>
      <c:valAx>
        <c:axId val="2610796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311843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2763136"/>
        <c:axId val="312061312"/>
      </c:barChart>
      <c:catAx>
        <c:axId val="332763136"/>
        <c:scaling>
          <c:orientation val="minMax"/>
        </c:scaling>
        <c:delete val="0"/>
        <c:axPos val="b"/>
        <c:majorTickMark val="out"/>
        <c:minorTickMark val="none"/>
        <c:tickLblPos val="nextTo"/>
        <c:crossAx val="312061312"/>
        <c:crosses val="autoZero"/>
        <c:auto val="1"/>
        <c:lblAlgn val="ctr"/>
        <c:lblOffset val="100"/>
        <c:noMultiLvlLbl val="0"/>
      </c:catAx>
      <c:valAx>
        <c:axId val="31206131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332763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Sheet1!$M$67:$U$67</c:f>
              <c:numCache>
                <c:formatCode>General</c:formatCode>
                <c:ptCount val="9"/>
                <c:pt idx="0">
                  <c:v>4.3999999999999997E-2</c:v>
                </c:pt>
                <c:pt idx="1">
                  <c:v>5.8999999999999997E-2</c:v>
                </c:pt>
                <c:pt idx="2">
                  <c:v>0.13200000000000001</c:v>
                </c:pt>
                <c:pt idx="3">
                  <c:v>1.0999999999999999E-2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0.747</c:v>
                </c:pt>
                <c:pt idx="8">
                  <c:v>3.0000000000000001E-3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1271040"/>
        <c:axId val="261376832"/>
      </c:barChart>
      <c:catAx>
        <c:axId val="261271040"/>
        <c:scaling>
          <c:orientation val="minMax"/>
        </c:scaling>
        <c:delete val="0"/>
        <c:axPos val="b"/>
        <c:majorTickMark val="out"/>
        <c:minorTickMark val="none"/>
        <c:tickLblPos val="nextTo"/>
        <c:crossAx val="261376832"/>
        <c:crosses val="autoZero"/>
        <c:auto val="1"/>
        <c:lblAlgn val="ctr"/>
        <c:lblOffset val="100"/>
        <c:noMultiLvlLbl val="0"/>
      </c:catAx>
      <c:valAx>
        <c:axId val="2613768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612710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Sheet1!$M$49:$U$49</c:f>
              <c:numCache>
                <c:formatCode>General</c:formatCode>
                <c:ptCount val="9"/>
                <c:pt idx="0">
                  <c:v>7.0000000000000001E-3</c:v>
                </c:pt>
                <c:pt idx="1">
                  <c:v>3.0000000000000001E-3</c:v>
                </c:pt>
                <c:pt idx="2">
                  <c:v>5.0000000000000001E-3</c:v>
                </c:pt>
                <c:pt idx="3">
                  <c:v>0.64400000000000002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0.33800000000000002</c:v>
                </c:pt>
                <c:pt idx="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2499840"/>
        <c:axId val="261379712"/>
      </c:barChart>
      <c:catAx>
        <c:axId val="262499840"/>
        <c:scaling>
          <c:orientation val="minMax"/>
        </c:scaling>
        <c:delete val="0"/>
        <c:axPos val="b"/>
        <c:majorTickMark val="out"/>
        <c:minorTickMark val="none"/>
        <c:tickLblPos val="nextTo"/>
        <c:crossAx val="261379712"/>
        <c:crosses val="autoZero"/>
        <c:auto val="1"/>
        <c:lblAlgn val="ctr"/>
        <c:lblOffset val="100"/>
        <c:noMultiLvlLbl val="0"/>
      </c:catAx>
      <c:valAx>
        <c:axId val="26137971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624998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Sheet1!$M$47:$U$47</c:f>
              <c:numCache>
                <c:formatCode>General</c:formatCode>
                <c:ptCount val="9"/>
                <c:pt idx="0">
                  <c:v>8.9999999999999993E-3</c:v>
                </c:pt>
                <c:pt idx="1">
                  <c:v>0.01</c:v>
                </c:pt>
                <c:pt idx="2">
                  <c:v>3.1E-2</c:v>
                </c:pt>
                <c:pt idx="3">
                  <c:v>3.4000000000000002E-2</c:v>
                </c:pt>
                <c:pt idx="4">
                  <c:v>0</c:v>
                </c:pt>
                <c:pt idx="5">
                  <c:v>0</c:v>
                </c:pt>
                <c:pt idx="6">
                  <c:v>1E-3</c:v>
                </c:pt>
                <c:pt idx="7">
                  <c:v>0.90500000000000003</c:v>
                </c:pt>
                <c:pt idx="8">
                  <c:v>7.0000000000000001E-3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3685632"/>
        <c:axId val="261375104"/>
      </c:barChart>
      <c:catAx>
        <c:axId val="263685632"/>
        <c:scaling>
          <c:orientation val="minMax"/>
        </c:scaling>
        <c:delete val="0"/>
        <c:axPos val="b"/>
        <c:majorTickMark val="out"/>
        <c:minorTickMark val="none"/>
        <c:tickLblPos val="nextTo"/>
        <c:crossAx val="261375104"/>
        <c:crosses val="autoZero"/>
        <c:auto val="1"/>
        <c:lblAlgn val="ctr"/>
        <c:lblOffset val="100"/>
        <c:noMultiLvlLbl val="0"/>
      </c:catAx>
      <c:valAx>
        <c:axId val="26137510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636856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0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0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4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6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0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3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1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4676D-AC0B-4083-9B12-6005584422EE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7B90B-8188-47B4-858E-ADC9B7E4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5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hart" Target="../charts/chart4.xml"/><Relationship Id="rId3" Type="http://schemas.microsoft.com/office/2007/relationships/media" Target="../media/media3.avi"/><Relationship Id="rId7" Type="http://schemas.openxmlformats.org/officeDocument/2006/relationships/slideLayout" Target="../slideLayouts/slideLayout2.xml"/><Relationship Id="rId12" Type="http://schemas.openxmlformats.org/officeDocument/2006/relationships/chart" Target="../charts/char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openxmlformats.org/officeDocument/2006/relationships/chart" Target="../charts/chart2.xml"/><Relationship Id="rId5" Type="http://schemas.microsoft.com/office/2007/relationships/media" Target="../media/media4.avi"/><Relationship Id="rId10" Type="http://schemas.openxmlformats.org/officeDocument/2006/relationships/image" Target="../media/image15.png"/><Relationship Id="rId4" Type="http://schemas.openxmlformats.org/officeDocument/2006/relationships/video" Target="../media/media3.avi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13" Type="http://schemas.openxmlformats.org/officeDocument/2006/relationships/image" Target="../media/image17.png"/><Relationship Id="rId3" Type="http://schemas.microsoft.com/office/2007/relationships/media" Target="../media/media6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video" Target="../media/media7.avi"/><Relationship Id="rId11" Type="http://schemas.openxmlformats.org/officeDocument/2006/relationships/chart" Target="../charts/chart8.xml"/><Relationship Id="rId5" Type="http://schemas.microsoft.com/office/2007/relationships/media" Target="../media/media7.avi"/><Relationship Id="rId10" Type="http://schemas.openxmlformats.org/officeDocument/2006/relationships/chart" Target="../charts/chart7.xml"/><Relationship Id="rId4" Type="http://schemas.openxmlformats.org/officeDocument/2006/relationships/video" Target="../media/media6.avi"/><Relationship Id="rId9" Type="http://schemas.openxmlformats.org/officeDocument/2006/relationships/chart" Target="../charts/chart6.xml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Human Action Recognition with Graph Convolutional Network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 smtClean="0"/>
              <a:t>Yonggyu</a:t>
            </a:r>
            <a:r>
              <a:rPr lang="en-US" altLang="ko-KR" sz="1800" dirty="0" smtClean="0"/>
              <a:t> Park</a:t>
            </a:r>
          </a:p>
          <a:p>
            <a:r>
              <a:rPr lang="en-US" altLang="ko-KR" sz="1800" dirty="0" smtClean="0"/>
              <a:t>19.02.21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43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47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200" dirty="0" smtClean="0"/>
              <a:t>Number of parameters : 26250</a:t>
            </a:r>
          </a:p>
          <a:p>
            <a:r>
              <a:rPr lang="en-US" altLang="ko-KR" sz="2200" dirty="0" smtClean="0"/>
              <a:t>Size of model : 569MiB</a:t>
            </a:r>
            <a:endParaRPr lang="en-US" altLang="ko-KR" sz="2200" dirty="0"/>
          </a:p>
          <a:p>
            <a:r>
              <a:rPr lang="en-US" altLang="ko-KR" sz="2200" dirty="0" smtClean="0"/>
              <a:t>Time for train : 2 </a:t>
            </a:r>
            <a:r>
              <a:rPr lang="en-US" altLang="ko-KR" sz="2200" dirty="0" err="1" smtClean="0"/>
              <a:t>mins</a:t>
            </a:r>
            <a:r>
              <a:rPr lang="en-US" altLang="ko-KR" sz="2200" dirty="0" smtClean="0"/>
              <a:t> for 30 epochs</a:t>
            </a:r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2-hop Edges</a:t>
            </a:r>
          </a:p>
          <a:p>
            <a:endParaRPr lang="en-US" altLang="ko-KR" sz="2200" dirty="0"/>
          </a:p>
          <a:p>
            <a:endParaRPr lang="en-US" altLang="ko-KR" sz="2200" dirty="0" smtClean="0"/>
          </a:p>
          <a:p>
            <a:endParaRPr lang="en-US" altLang="ko-KR" sz="2200" dirty="0"/>
          </a:p>
          <a:p>
            <a:endParaRPr lang="en-US" altLang="ko-KR" sz="2200" dirty="0" smtClean="0"/>
          </a:p>
          <a:p>
            <a:endParaRPr lang="en-US" altLang="ko-KR" sz="2200" dirty="0"/>
          </a:p>
          <a:p>
            <a:endParaRPr lang="en-US" altLang="ko-KR" sz="1800" dirty="0" smtClean="0"/>
          </a:p>
        </p:txBody>
      </p:sp>
      <p:sp>
        <p:nvSpPr>
          <p:cNvPr id="477" name="TextBox 476"/>
          <p:cNvSpPr txBox="1"/>
          <p:nvPr/>
        </p:nvSpPr>
        <p:spPr>
          <a:xfrm>
            <a:off x="2524396" y="6559460"/>
            <a:ext cx="6728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Xiang </a:t>
            </a:r>
            <a:r>
              <a:rPr lang="en-US" altLang="ko-KR" sz="1050" dirty="0" err="1" smtClean="0"/>
              <a:t>Gao</a:t>
            </a:r>
            <a:r>
              <a:rPr lang="en-US" altLang="ko-KR" sz="1050" dirty="0" smtClean="0"/>
              <a:t>, Generalized Graph Convolutional Networks for Skeleton-based Action Recognition, </a:t>
            </a:r>
            <a:r>
              <a:rPr lang="en-US" altLang="ko-KR" sz="1050" dirty="0" err="1" smtClean="0"/>
              <a:t>Arxiv</a:t>
            </a:r>
            <a:r>
              <a:rPr lang="en-US" altLang="ko-KR" sz="1050" dirty="0" smtClean="0"/>
              <a:t> 2018.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9" y="3645024"/>
            <a:ext cx="58578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8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Model</a:t>
            </a:r>
            <a:endParaRPr lang="ko-KR" altLang="en-US" dirty="0"/>
          </a:p>
        </p:txBody>
      </p:sp>
      <p:sp>
        <p:nvSpPr>
          <p:cNvPr id="47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200" dirty="0" smtClean="0"/>
              <a:t>Terminal node embedding</a:t>
            </a:r>
          </a:p>
          <a:p>
            <a:pPr lvl="1"/>
            <a:r>
              <a:rPr lang="en-US" altLang="ko-KR" sz="1800" dirty="0" smtClean="0"/>
              <a:t>Characterizing of terminal node (head/wrists/ankles)</a:t>
            </a:r>
          </a:p>
          <a:p>
            <a:pPr lvl="1"/>
            <a:r>
              <a:rPr lang="en-US" altLang="ko-KR" sz="1800" dirty="0" smtClean="0"/>
              <a:t>Linear Interpolation to other nodes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 smtClean="0"/>
              <a:t>Data Augmentation</a:t>
            </a:r>
          </a:p>
          <a:p>
            <a:pPr lvl="1"/>
            <a:r>
              <a:rPr lang="en-US" altLang="ko-KR" sz="1800" dirty="0" smtClean="0"/>
              <a:t>Axis rotation (x-z, y-z)</a:t>
            </a:r>
          </a:p>
          <a:p>
            <a:pPr lvl="1"/>
            <a:r>
              <a:rPr lang="en-US" altLang="ko-KR" sz="1800" dirty="0" smtClean="0"/>
              <a:t>Left-Right rotation</a:t>
            </a:r>
          </a:p>
          <a:p>
            <a:endParaRPr lang="en-US" altLang="ko-KR" sz="2200" dirty="0" smtClean="0"/>
          </a:p>
        </p:txBody>
      </p:sp>
      <p:pic>
        <p:nvPicPr>
          <p:cNvPr id="7172" name="Picture 4" descr="3d human pose estimation facebook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8" t="12742" b="23150"/>
          <a:stretch/>
        </p:blipFill>
        <p:spPr bwMode="auto">
          <a:xfrm>
            <a:off x="6948264" y="1484784"/>
            <a:ext cx="1821632" cy="34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" name="TextBox 476"/>
          <p:cNvSpPr txBox="1"/>
          <p:nvPr/>
        </p:nvSpPr>
        <p:spPr>
          <a:xfrm>
            <a:off x="2555776" y="6442502"/>
            <a:ext cx="66463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 err="1" smtClean="0"/>
              <a:t>Riza</a:t>
            </a:r>
            <a:r>
              <a:rPr lang="en-US" altLang="ko-KR" sz="1050" dirty="0" smtClean="0"/>
              <a:t> Alp </a:t>
            </a:r>
            <a:r>
              <a:rPr lang="en-US" altLang="ko-KR" sz="1050" dirty="0" err="1" smtClean="0"/>
              <a:t>Guler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DensePose</a:t>
            </a:r>
            <a:r>
              <a:rPr lang="en-US" altLang="ko-KR" sz="1050" dirty="0" smtClean="0"/>
              <a:t>: Dense Human Pose Estimation In The Wild, ECCV 2018.</a:t>
            </a:r>
          </a:p>
          <a:p>
            <a:pPr algn="r"/>
            <a:r>
              <a:rPr lang="en-US" altLang="ko-KR" sz="1050" dirty="0" err="1" smtClean="0"/>
              <a:t>Seungryul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Baek</a:t>
            </a:r>
            <a:r>
              <a:rPr lang="en-US" altLang="ko-KR" sz="1050" dirty="0" smtClean="0"/>
              <a:t>, Augmented Skeleton Space Transfer for Depth-based Hand Pose Estimation, </a:t>
            </a:r>
            <a:r>
              <a:rPr lang="en-US" altLang="ko-KR" sz="1050" dirty="0" err="1" smtClean="0"/>
              <a:t>Arxiv</a:t>
            </a:r>
            <a:r>
              <a:rPr lang="en-US" altLang="ko-KR" sz="1050" dirty="0" smtClean="0"/>
              <a:t> 2018.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1170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Accuracy</a:t>
            </a:r>
            <a:endParaRPr lang="ko-KR" altLang="en-US" dirty="0"/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198580"/>
              </p:ext>
            </p:extLst>
          </p:nvPr>
        </p:nvGraphicFramePr>
        <p:xfrm>
          <a:off x="1979712" y="2348880"/>
          <a:ext cx="5364088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044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Results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066465"/>
              </p:ext>
            </p:extLst>
          </p:nvPr>
        </p:nvGraphicFramePr>
        <p:xfrm>
          <a:off x="251520" y="1600200"/>
          <a:ext cx="8784976" cy="5069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/>
                <a:gridCol w="2592288"/>
                <a:gridCol w="2592288"/>
                <a:gridCol w="2592288"/>
              </a:tblGrid>
              <a:tr h="2001356">
                <a:tc>
                  <a:txBody>
                    <a:bodyPr/>
                    <a:lstStyle/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r>
                        <a:rPr lang="en-US" altLang="ko-KR" dirty="0" smtClean="0"/>
                        <a:t>Video</a:t>
                      </a:r>
                    </a:p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499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Predict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</a:tr>
              <a:tr h="499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Target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99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570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GestureRecording_Id5actor10idAction5category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9632" y="1628801"/>
            <a:ext cx="2592288" cy="1944216"/>
          </a:xfrm>
          <a:prstGeom prst="rect">
            <a:avLst/>
          </a:prstGeom>
        </p:spPr>
      </p:pic>
      <p:pic>
        <p:nvPicPr>
          <p:cNvPr id="7" name="GestureRecording_Id6actor10idAction6category3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64135" y="1628801"/>
            <a:ext cx="2550863" cy="1913147"/>
          </a:xfrm>
          <a:prstGeom prst="rect">
            <a:avLst/>
          </a:prstGeom>
        </p:spPr>
      </p:pic>
      <p:pic>
        <p:nvPicPr>
          <p:cNvPr id="8" name="GestureRecording_Id18actor10idAction18category8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44207" y="1628801"/>
            <a:ext cx="2592287" cy="1944215"/>
          </a:xfrm>
          <a:prstGeom prst="rect">
            <a:avLst/>
          </a:prstGeom>
        </p:spPr>
      </p:pic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344163"/>
              </p:ext>
            </p:extLst>
          </p:nvPr>
        </p:nvGraphicFramePr>
        <p:xfrm>
          <a:off x="1307976" y="5013176"/>
          <a:ext cx="2556160" cy="1637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690158"/>
              </p:ext>
            </p:extLst>
          </p:nvPr>
        </p:nvGraphicFramePr>
        <p:xfrm>
          <a:off x="3864136" y="5013176"/>
          <a:ext cx="2580072" cy="16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941528"/>
              </p:ext>
            </p:extLst>
          </p:nvPr>
        </p:nvGraphicFramePr>
        <p:xfrm>
          <a:off x="6444208" y="5013176"/>
          <a:ext cx="2543944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23606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Results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55255"/>
              </p:ext>
            </p:extLst>
          </p:nvPr>
        </p:nvGraphicFramePr>
        <p:xfrm>
          <a:off x="251520" y="1600200"/>
          <a:ext cx="8784976" cy="5035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/>
                <a:gridCol w="2592288"/>
                <a:gridCol w="2592288"/>
                <a:gridCol w="2592288"/>
              </a:tblGrid>
              <a:tr h="1972816">
                <a:tc>
                  <a:txBody>
                    <a:bodyPr/>
                    <a:lstStyle/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r>
                        <a:rPr lang="en-US" altLang="ko-KR" dirty="0" smtClean="0"/>
                        <a:t>Video</a:t>
                      </a:r>
                    </a:p>
                    <a:p>
                      <a:pPr algn="ctr"/>
                      <a:endParaRPr lang="en-US" altLang="ko-KR" b="1" dirty="0" smtClean="0"/>
                    </a:p>
                    <a:p>
                      <a:pPr algn="ctr"/>
                      <a:endParaRPr lang="en-US" altLang="ko-KR" dirty="0" smtClean="0"/>
                    </a:p>
                    <a:p>
                      <a:pPr algn="ctr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49201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Predict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</a:tr>
              <a:tr h="492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Target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92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5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Ratio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040307"/>
              </p:ext>
            </p:extLst>
          </p:nvPr>
        </p:nvGraphicFramePr>
        <p:xfrm>
          <a:off x="3864136" y="5013176"/>
          <a:ext cx="2580072" cy="16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206920"/>
              </p:ext>
            </p:extLst>
          </p:nvPr>
        </p:nvGraphicFramePr>
        <p:xfrm>
          <a:off x="6444208" y="5013176"/>
          <a:ext cx="2592288" cy="16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543327"/>
              </p:ext>
            </p:extLst>
          </p:nvPr>
        </p:nvGraphicFramePr>
        <p:xfrm>
          <a:off x="3851920" y="5013176"/>
          <a:ext cx="2592288" cy="16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11610"/>
              </p:ext>
            </p:extLst>
          </p:nvPr>
        </p:nvGraphicFramePr>
        <p:xfrm>
          <a:off x="1259632" y="5013176"/>
          <a:ext cx="2592288" cy="166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3" name="GestureRecording_Id10actor10idAction10category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59632" y="1628800"/>
            <a:ext cx="2520280" cy="1890210"/>
          </a:xfrm>
          <a:prstGeom prst="rect">
            <a:avLst/>
          </a:prstGeom>
        </p:spPr>
      </p:pic>
      <p:pic>
        <p:nvPicPr>
          <p:cNvPr id="5" name="GestureRecording_Id9actor10idAction9category4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851920" y="1649512"/>
            <a:ext cx="2520280" cy="1890210"/>
          </a:xfrm>
          <a:prstGeom prst="rect">
            <a:avLst/>
          </a:prstGeom>
        </p:spPr>
      </p:pic>
      <p:pic>
        <p:nvPicPr>
          <p:cNvPr id="17" name="GestureRecording_Id19actor10idAction19category8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63920" y="1628800"/>
            <a:ext cx="2547896" cy="19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Analysis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ko-KR" sz="1800" dirty="0" smtClean="0"/>
              </a:p>
              <a:p>
                <a:r>
                  <a:rPr lang="ko-KR" altLang="en-US" sz="1800" dirty="0" smtClean="0"/>
                  <a:t>길이 통일에 따른 </a:t>
                </a:r>
                <a:r>
                  <a:rPr lang="ko-KR" altLang="en-US" sz="1800" dirty="0" err="1" smtClean="0"/>
                  <a:t>노이즈</a:t>
                </a:r>
                <a:endParaRPr lang="en-US" altLang="ko-KR" sz="1800" dirty="0" smtClean="0"/>
              </a:p>
              <a:p>
                <a:pPr lvl="1"/>
                <a:r>
                  <a:rPr lang="en-US" altLang="ko-KR" sz="1400" dirty="0" smtClean="0"/>
                  <a:t>32 frames</a:t>
                </a:r>
                <a:r>
                  <a:rPr lang="ko-KR" altLang="en-US" sz="1400" dirty="0" smtClean="0"/>
                  <a:t>으로 통일하기 위해</a:t>
                </a:r>
                <a:r>
                  <a:rPr lang="en-US" altLang="ko-KR" sz="1400" dirty="0" smtClean="0"/>
                  <a:t>, random sampling / interpolation</a:t>
                </a:r>
                <a:r>
                  <a:rPr lang="ko-KR" altLang="en-US" sz="1400" dirty="0"/>
                  <a:t> </a:t>
                </a:r>
                <a:r>
                  <a:rPr lang="ko-KR" altLang="en-US" sz="1400" dirty="0" smtClean="0"/>
                  <a:t>수행</a:t>
                </a:r>
                <a:endParaRPr lang="en-US" altLang="ko-KR" sz="1400" dirty="0" smtClean="0"/>
              </a:p>
              <a:p>
                <a:pPr lvl="1"/>
                <a:r>
                  <a:rPr lang="en-US" altLang="ko-KR" sz="1400" dirty="0" smtClean="0"/>
                  <a:t>preprocess</a:t>
                </a:r>
                <a:r>
                  <a:rPr lang="ko-KR" altLang="en-US" sz="1400" dirty="0" smtClean="0"/>
                  <a:t>와 에러간의 연관성 </a:t>
                </a:r>
                <a:r>
                  <a:rPr lang="en-US" altLang="ko-KR" sz="1400" dirty="0" smtClean="0"/>
                  <a:t>X</a:t>
                </a:r>
                <a:endParaRPr lang="en-US" altLang="ko-KR" sz="1400" dirty="0"/>
              </a:p>
              <a:p>
                <a:r>
                  <a:rPr lang="en-US" altLang="ko-KR" sz="1800" dirty="0" smtClean="0"/>
                  <a:t>Input feature</a:t>
                </a:r>
                <a:r>
                  <a:rPr lang="ko-KR" altLang="en-US" sz="1800" dirty="0" smtClean="0"/>
                  <a:t>의 정보 부족</a:t>
                </a:r>
                <a:endParaRPr lang="en-US" altLang="ko-KR" sz="1800" dirty="0" smtClean="0"/>
              </a:p>
              <a:p>
                <a:pPr lvl="1"/>
                <a:r>
                  <a:rPr lang="en-US" altLang="ko-KR" sz="1400" dirty="0" smtClean="0"/>
                  <a:t>Random initialized feature vector </a:t>
                </a:r>
                <a:r>
                  <a:rPr lang="ko-KR" altLang="en-US" sz="1400" dirty="0" smtClean="0"/>
                  <a:t>추가</a:t>
                </a:r>
                <a:endParaRPr lang="en-US" altLang="ko-KR" sz="1400" dirty="0" smtClean="0"/>
              </a:p>
              <a:p>
                <a:pPr lvl="1"/>
                <a:r>
                  <a:rPr lang="ko-KR" altLang="en-US" sz="1400" dirty="0" smtClean="0"/>
                  <a:t>일부 문제 해결 </a:t>
                </a:r>
                <a:r>
                  <a:rPr lang="en-US" altLang="ko-KR" sz="1400" dirty="0" smtClean="0"/>
                  <a:t>(class 3)</a:t>
                </a:r>
              </a:p>
              <a:p>
                <a:r>
                  <a:rPr lang="en-US" altLang="ko-KR" sz="1800" dirty="0" smtClean="0"/>
                  <a:t>Train, Validation set</a:t>
                </a:r>
                <a:r>
                  <a:rPr lang="ko-KR" altLang="en-US" sz="1800" dirty="0" smtClean="0"/>
                  <a:t>과 </a:t>
                </a:r>
                <a:r>
                  <a:rPr lang="en-US" altLang="ko-KR" sz="1800" dirty="0" smtClean="0"/>
                  <a:t>Test set</a:t>
                </a:r>
                <a:r>
                  <a:rPr lang="ko-KR" altLang="en-US" sz="1800" dirty="0" smtClean="0"/>
                  <a:t>와의 성능차이</a:t>
                </a:r>
                <a:endParaRPr lang="en-US" altLang="ko-KR" sz="1800" dirty="0" smtClean="0"/>
              </a:p>
              <a:p>
                <a:pPr lvl="1"/>
                <a:r>
                  <a:rPr lang="ko-KR" altLang="en-US" sz="1400" dirty="0" smtClean="0"/>
                  <a:t>데이터의 부족이 원인으로 보임</a:t>
                </a:r>
                <a:endParaRPr lang="en-US" altLang="ko-KR" sz="1400" dirty="0" smtClean="0"/>
              </a:p>
              <a:p>
                <a:pPr lvl="1"/>
                <a:r>
                  <a:rPr lang="en-US" altLang="ko-KR" sz="1400" dirty="0" smtClean="0"/>
                  <a:t>Dropout -&gt; </a:t>
                </a:r>
                <a:r>
                  <a:rPr lang="ko-KR" altLang="en-US" sz="1400" dirty="0" smtClean="0"/>
                  <a:t>부정적인 영향</a:t>
                </a:r>
                <a:endParaRPr lang="en-US" altLang="ko-KR" sz="1400" dirty="0" smtClean="0"/>
              </a:p>
              <a:p>
                <a:r>
                  <a:rPr lang="en-US" altLang="ko-KR" sz="1800" dirty="0" smtClean="0"/>
                  <a:t>Augmentation</a:t>
                </a:r>
                <a:r>
                  <a:rPr lang="ko-KR" altLang="en-US" sz="1800" dirty="0" smtClean="0"/>
                  <a:t>의 영향</a:t>
                </a:r>
                <a:endParaRPr lang="en-US" altLang="ko-KR" sz="1800" dirty="0" smtClean="0"/>
              </a:p>
              <a:p>
                <a:pPr lvl="1"/>
                <a:r>
                  <a:rPr lang="en-US" altLang="ko-KR" sz="1400" dirty="0" smtClean="0"/>
                  <a:t>Generalization</a:t>
                </a:r>
                <a:r>
                  <a:rPr lang="ko-KR" altLang="en-US" sz="1400" dirty="0" smtClean="0"/>
                  <a:t>으로 성능 향상</a:t>
                </a:r>
                <a:endParaRPr lang="en-US" altLang="ko-KR" sz="1400" dirty="0"/>
              </a:p>
              <a:p>
                <a:r>
                  <a:rPr lang="en-US" altLang="ko-KR" sz="2200" dirty="0" smtClean="0"/>
                  <a:t>2-hop edge weight</a:t>
                </a:r>
                <a:endParaRPr lang="en-US" altLang="ko-KR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/>
                      </a:rPr>
                      <m:t>𝛼</m:t>
                    </m:r>
                    <m:r>
                      <a:rPr lang="en-US" altLang="ko-KR" sz="1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400" dirty="0" smtClean="0"/>
                  <a:t>* 1-hop edge +  (1-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sz="1400" dirty="0" smtClean="0"/>
                  <a:t>) * 2-hop edge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sz="1400" dirty="0" smtClean="0"/>
                  <a:t> : fixed hyper-parameters -&gt; learnable parameters</a:t>
                </a:r>
                <a:endParaRPr lang="en-US" altLang="ko-KR" sz="1400" dirty="0"/>
              </a:p>
              <a:p>
                <a:pPr marL="0" indent="0">
                  <a:buNone/>
                </a:pPr>
                <a:endParaRPr lang="en-US" altLang="ko-KR" sz="1800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 rotWithShape="1">
                <a:blip r:embed="rId4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estureRecording_Id24actor1idAction24category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4128" y="3429127"/>
            <a:ext cx="2879981" cy="21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Appendix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5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Equivariance</a:t>
            </a:r>
            <a:r>
              <a:rPr lang="en-US" altLang="ko-KR" dirty="0" smtClean="0"/>
              <a:t> / Invariance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8" descr="invariance equivarianc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28325" r="20890" b="17813"/>
          <a:stretch/>
        </p:blipFill>
        <p:spPr bwMode="auto">
          <a:xfrm>
            <a:off x="1619672" y="1628800"/>
            <a:ext cx="5976664" cy="36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66" y="5286617"/>
            <a:ext cx="76104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08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Context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Graph Convolutional Network</a:t>
            </a:r>
          </a:p>
          <a:p>
            <a:r>
              <a:rPr lang="en-US" altLang="ko-KR" dirty="0" smtClean="0"/>
              <a:t>Human Action Recognition</a:t>
            </a:r>
          </a:p>
          <a:p>
            <a:r>
              <a:rPr lang="en-US" altLang="ko-KR" dirty="0" smtClean="0"/>
              <a:t>Dataset</a:t>
            </a:r>
            <a:endParaRPr lang="en-US" altLang="ko-KR" dirty="0" smtClean="0"/>
          </a:p>
          <a:p>
            <a:r>
              <a:rPr lang="en-US" altLang="ko-KR" dirty="0" smtClean="0"/>
              <a:t>Implement Model </a:t>
            </a:r>
          </a:p>
          <a:p>
            <a:r>
              <a:rPr lang="en-US" altLang="ko-KR" dirty="0" smtClean="0"/>
              <a:t>Results</a:t>
            </a:r>
          </a:p>
          <a:p>
            <a:r>
              <a:rPr lang="en-US" altLang="ko-KR" dirty="0" smtClean="0"/>
              <a:t>Analysis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08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Graph Convolutional Net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ko-KR" sz="1600" dirty="0" smtClean="0"/>
              </a:p>
              <a:p>
                <a:endParaRPr lang="en-US" altLang="ko-KR" sz="1600" dirty="0"/>
              </a:p>
              <a:p>
                <a:endParaRPr lang="en-US" altLang="ko-KR" sz="1600" dirty="0" smtClean="0"/>
              </a:p>
              <a:p>
                <a:endParaRPr lang="en-US" altLang="ko-KR" sz="1600" dirty="0"/>
              </a:p>
              <a:p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r>
                  <a:rPr lang="ko-KR" altLang="en-US" sz="1600" dirty="0" smtClean="0"/>
                  <a:t>기존 </a:t>
                </a:r>
                <a:r>
                  <a:rPr lang="en-US" altLang="ko-KR" sz="1600" dirty="0" smtClean="0"/>
                  <a:t>CNN</a:t>
                </a:r>
                <a:r>
                  <a:rPr lang="ko-KR" altLang="en-US" sz="1600" dirty="0" smtClean="0"/>
                  <a:t>의 장점 </a:t>
                </a:r>
                <a:r>
                  <a:rPr lang="en-US" altLang="ko-KR" sz="1600" dirty="0" smtClean="0"/>
                  <a:t>(Translational </a:t>
                </a:r>
                <a:r>
                  <a:rPr lang="en-US" altLang="ko-KR" sz="1600" dirty="0" err="1" smtClean="0"/>
                  <a:t>Equivalance</a:t>
                </a:r>
                <a:r>
                  <a:rPr lang="en-US" altLang="ko-KR" sz="1600" dirty="0" smtClean="0"/>
                  <a:t>/Invariance)</a:t>
                </a:r>
                <a:r>
                  <a:rPr lang="ko-KR" altLang="en-US" sz="1600" dirty="0" smtClean="0"/>
                  <a:t>을</a:t>
                </a:r>
                <a:r>
                  <a:rPr lang="en-US" altLang="ko-KR" sz="1600" dirty="0"/>
                  <a:t> </a:t>
                </a:r>
                <a:r>
                  <a:rPr lang="en-US" altLang="ko-KR" sz="1600" dirty="0" smtClean="0"/>
                  <a:t>grid structure</a:t>
                </a:r>
                <a:r>
                  <a:rPr lang="ko-KR" altLang="en-US" sz="1600" dirty="0" smtClean="0"/>
                  <a:t>가 아닌 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ko-KR" altLang="en-US" sz="1600" dirty="0" smtClean="0"/>
                  <a:t>그래프 데이터에 적용</a:t>
                </a:r>
                <a:endParaRPr lang="en-US" altLang="ko-KR" sz="1600" dirty="0" smtClean="0"/>
              </a:p>
              <a:p>
                <a:r>
                  <a:rPr lang="en-US" altLang="ko-KR" sz="1600" dirty="0"/>
                  <a:t>Input</a:t>
                </a:r>
              </a:p>
              <a:p>
                <a:pPr lvl="1"/>
                <a:r>
                  <a:rPr lang="en-US" altLang="ko-KR" sz="1200" dirty="0"/>
                  <a:t>N x D </a:t>
                </a:r>
                <a:r>
                  <a:rPr lang="ko-KR" altLang="en-US" sz="1200" dirty="0"/>
                  <a:t>차원의 </a:t>
                </a:r>
                <a:r>
                  <a:rPr lang="en-US" altLang="ko-KR" sz="1200" dirty="0"/>
                  <a:t>feature vector (N : Number of nodes, D : number of input features)</a:t>
                </a:r>
              </a:p>
              <a:p>
                <a:pPr lvl="1"/>
                <a:r>
                  <a:rPr lang="en-US" altLang="ko-KR" sz="1200" dirty="0"/>
                  <a:t>Graph</a:t>
                </a:r>
                <a:r>
                  <a:rPr lang="ko-KR" altLang="en-US" sz="1200" dirty="0"/>
                  <a:t>의 구조를 반영할 수 있는 매트릭스 형태의 </a:t>
                </a:r>
                <a:r>
                  <a:rPr lang="ko-KR" altLang="en-US" sz="1200" dirty="0" err="1"/>
                  <a:t>표현식</a:t>
                </a:r>
                <a:r>
                  <a:rPr lang="en-US" altLang="ko-KR" sz="1200" dirty="0"/>
                  <a:t>; </a:t>
                </a:r>
                <a:r>
                  <a:rPr lang="ko-KR" altLang="en-US" sz="1200" dirty="0"/>
                  <a:t>일반적으로 </a:t>
                </a:r>
                <a:r>
                  <a:rPr lang="en-US" altLang="ko-KR" sz="1200" dirty="0"/>
                  <a:t>adjacency matrix A </a:t>
                </a:r>
                <a:r>
                  <a:rPr lang="ko-KR" altLang="en-US" sz="1200" dirty="0"/>
                  <a:t>를 </a:t>
                </a:r>
                <a:r>
                  <a:rPr lang="ko-KR" altLang="en-US" sz="1200" dirty="0" smtClean="0"/>
                  <a:t>사용</a:t>
                </a:r>
                <a:endParaRPr lang="en-US" altLang="ko-KR" sz="1200" dirty="0"/>
              </a:p>
              <a:p>
                <a:r>
                  <a:rPr lang="en-US" altLang="ko-KR" sz="1600" dirty="0"/>
                  <a:t>Output</a:t>
                </a:r>
              </a:p>
              <a:p>
                <a:pPr lvl="1"/>
                <a:r>
                  <a:rPr lang="en-US" altLang="ko-KR" sz="1200" dirty="0"/>
                  <a:t>N x F </a:t>
                </a:r>
                <a:r>
                  <a:rPr lang="ko-KR" altLang="en-US" sz="1200" dirty="0"/>
                  <a:t>차원의 </a:t>
                </a:r>
                <a:r>
                  <a:rPr lang="en-US" altLang="ko-KR" sz="1200" dirty="0"/>
                  <a:t>feature </a:t>
                </a:r>
                <a:r>
                  <a:rPr lang="ko-KR" altLang="en-US" sz="1200" dirty="0"/>
                  <a:t>매트릭스 </a:t>
                </a:r>
                <a:r>
                  <a:rPr lang="en-US" altLang="ko-KR" sz="1200" dirty="0"/>
                  <a:t>(N : Number of nodes, F : number of output features</a:t>
                </a:r>
                <a:r>
                  <a:rPr lang="en-US" altLang="ko-KR" sz="1200" dirty="0" smtClean="0"/>
                  <a:t>)</a:t>
                </a:r>
              </a:p>
              <a:p>
                <a:pPr lvl="1"/>
                <a:endParaRPr lang="en-US" altLang="ko-KR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r>
                        <a:rPr lang="ko-KR" altLang="en-US" sz="1600" b="0" i="1" smtClean="0">
                          <a:latin typeface="Cambria Math"/>
                        </a:rPr>
                        <m:t>𝜎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/>
                        </a:rPr>
                        <m:t>𝐴𝐻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1600" dirty="0"/>
              </a:p>
              <a:p>
                <a:endParaRPr lang="ko-KR" altLang="en-US" sz="16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github.com/meliketoy/graph-tutorial.pytorch/raw/master/3_Spectral_Graph_Convolution/imgs/gcn_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56792"/>
            <a:ext cx="3816424" cy="19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289" y="6525344"/>
            <a:ext cx="6857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Thomas </a:t>
            </a:r>
            <a:r>
              <a:rPr lang="en-US" altLang="ko-KR" sz="1050" dirty="0"/>
              <a:t>N. </a:t>
            </a:r>
            <a:r>
              <a:rPr lang="en-US" altLang="ko-KR" sz="1050" dirty="0" err="1"/>
              <a:t>Kipf</a:t>
            </a:r>
            <a:r>
              <a:rPr lang="en-US" altLang="ko-KR" sz="1050" dirty="0"/>
              <a:t>, Max </a:t>
            </a:r>
            <a:r>
              <a:rPr lang="en-US" altLang="ko-KR" sz="1050" dirty="0" smtClean="0"/>
              <a:t>Welling, </a:t>
            </a:r>
            <a:r>
              <a:rPr lang="en-US" altLang="ko-KR" sz="1050" dirty="0" smtClean="0"/>
              <a:t>Semi-Supervised Classification with Graph Convolutional Networks</a:t>
            </a:r>
            <a:r>
              <a:rPr lang="en-US" altLang="ko-KR" sz="1050" dirty="0" smtClean="0"/>
              <a:t>, ICLR 2017.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67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Graph Convolutional Net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67333"/>
                <a:ext cx="8229600" cy="4525963"/>
              </a:xfrm>
            </p:spPr>
            <p:txBody>
              <a:bodyPr>
                <a:normAutofit/>
              </a:bodyPr>
              <a:lstStyle/>
              <a:p>
                <a:endParaRPr lang="en-US" altLang="ko-KR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ko-KR" altLang="en-US" sz="2000" b="0" i="1" smtClean="0">
                          <a:latin typeface="Cambria Math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𝐴𝐻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𝑊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𝑙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r>
                  <a:rPr lang="en-US" altLang="ko-KR" sz="1600" dirty="0" smtClean="0"/>
                  <a:t>H(0) = X, </a:t>
                </a:r>
                <a:r>
                  <a:rPr lang="en-US" altLang="ko-KR" sz="1600" dirty="0" smtClean="0"/>
                  <a:t>Non-linear activation function</a:t>
                </a:r>
                <a:r>
                  <a:rPr lang="ko-KR" altLang="en-US" sz="1600" dirty="0" smtClean="0"/>
                  <a:t>으로는 </a:t>
                </a:r>
                <a:r>
                  <a:rPr lang="en-US" altLang="ko-KR" sz="1600" dirty="0" err="1" smtClean="0"/>
                  <a:t>ReLU</a:t>
                </a:r>
                <a:r>
                  <a:rPr lang="ko-KR" altLang="en-US" sz="1600" dirty="0" smtClean="0"/>
                  <a:t>를 사용</a:t>
                </a:r>
                <a:endParaRPr lang="en-US" altLang="ko-KR" sz="1600" dirty="0" smtClean="0"/>
              </a:p>
              <a:p>
                <a:r>
                  <a:rPr lang="en-US" altLang="ko-KR" sz="1600" dirty="0" smtClean="0"/>
                  <a:t>Self-connection</a:t>
                </a:r>
                <a:r>
                  <a:rPr lang="ko-KR" altLang="en-US" sz="1600" dirty="0" smtClean="0"/>
                  <a:t>이 없다면 자신을 제외한 인접 </a:t>
                </a:r>
                <a:r>
                  <a:rPr lang="ko-KR" altLang="en-US" sz="1600" dirty="0" err="1" smtClean="0"/>
                  <a:t>노드들의</a:t>
                </a:r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feature vector</a:t>
                </a:r>
                <a:r>
                  <a:rPr lang="ko-KR" altLang="en-US" sz="1600" dirty="0" smtClean="0"/>
                  <a:t>를 합한 결과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스스로의 값을 참조하기 위해 </a:t>
                </a:r>
                <a:r>
                  <a:rPr lang="en-US" altLang="ko-KR" sz="1600" dirty="0" smtClean="0"/>
                  <a:t>A=A+I</a:t>
                </a:r>
                <a:r>
                  <a:rPr lang="ko-KR" altLang="en-US" sz="1600" dirty="0" smtClean="0"/>
                  <a:t>를 사용</a:t>
                </a:r>
                <a:endParaRPr lang="en-US" altLang="ko-KR" sz="1200" dirty="0" smtClean="0"/>
              </a:p>
              <a:p>
                <a:pPr lvl="1"/>
                <a:endParaRPr lang="en-US" altLang="ko-KR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ko-KR" sz="20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𝐼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ko-KR" sz="2000" dirty="0"/>
              </a:p>
              <a:p>
                <a:r>
                  <a:rPr lang="en-US" altLang="ko-KR" sz="1600" i="1" dirty="0" smtClean="0"/>
                  <a:t>A</a:t>
                </a:r>
                <a:r>
                  <a:rPr lang="ko-KR" altLang="en-US" sz="1600" dirty="0"/>
                  <a:t> 의 모든 열의 합이 </a:t>
                </a:r>
                <a:r>
                  <a:rPr lang="en-US" altLang="ko-KR" sz="1600" dirty="0"/>
                  <a:t>1 </a:t>
                </a:r>
                <a:r>
                  <a:rPr lang="ko-KR" altLang="en-US" sz="1600" dirty="0"/>
                  <a:t>이 될 수 있도록 </a:t>
                </a:r>
                <a:r>
                  <a:rPr lang="en-US" altLang="ko-KR" sz="1600" dirty="0"/>
                  <a:t>row-wise </a:t>
                </a:r>
                <a:r>
                  <a:rPr lang="en-US" altLang="ko-KR" sz="1600" dirty="0" smtClean="0"/>
                  <a:t>normalize</a:t>
                </a:r>
              </a:p>
              <a:p>
                <a:r>
                  <a:rPr lang="en-US" altLang="ko-KR" sz="1600" dirty="0" smtClean="0"/>
                  <a:t>Edges</a:t>
                </a:r>
                <a:r>
                  <a:rPr lang="ko-KR" altLang="en-US" sz="1600" dirty="0" smtClean="0"/>
                  <a:t>가 많은 </a:t>
                </a:r>
                <a:r>
                  <a:rPr lang="en-US" altLang="ko-KR" sz="1600" dirty="0" smtClean="0"/>
                  <a:t>Node</a:t>
                </a:r>
                <a:r>
                  <a:rPr lang="ko-KR" altLang="en-US" sz="1600" dirty="0" smtClean="0"/>
                  <a:t>의 영향력을 감소</a:t>
                </a:r>
                <a:r>
                  <a:rPr lang="en-US" altLang="ko-KR" sz="1600" dirty="0" smtClean="0"/>
                  <a:t>, output scale</a:t>
                </a:r>
                <a:r>
                  <a:rPr lang="ko-KR" altLang="en-US" sz="1600" dirty="0" smtClean="0"/>
                  <a:t>을 통일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67333"/>
                <a:ext cx="8229600" cy="4525963"/>
              </a:xfrm>
              <a:blipFill rotWithShape="1">
                <a:blip r:embed="rId2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3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Human Action Recognition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RGB to 2D/RGB-D to 3D skeleton</a:t>
            </a:r>
          </a:p>
          <a:p>
            <a:r>
              <a:rPr lang="en-US" altLang="ko-KR" sz="1600" dirty="0" smtClean="0"/>
              <a:t>Baselines : Temporal / Spatial stream networks</a:t>
            </a:r>
            <a:r>
              <a:rPr lang="ko-KR" altLang="en-US" sz="1600" dirty="0" smtClean="0"/>
              <a:t>로 구성</a:t>
            </a:r>
            <a:endParaRPr lang="en-US" altLang="ko-KR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04864"/>
            <a:ext cx="4536504" cy="437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9289" y="6525344"/>
            <a:ext cx="6920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Diogo</a:t>
            </a:r>
            <a:r>
              <a:rPr lang="en-US" altLang="ko-KR" sz="1050" dirty="0" smtClean="0"/>
              <a:t> C. </a:t>
            </a:r>
            <a:r>
              <a:rPr lang="en-US" altLang="ko-KR" sz="1050" dirty="0" err="1" smtClean="0"/>
              <a:t>Luvizon</a:t>
            </a:r>
            <a:r>
              <a:rPr lang="en-US" altLang="ko-KR" sz="1050" dirty="0" smtClean="0"/>
              <a:t>, 2D/3D Pose Estimation and Action Recognition using Multitask Deep Learning, CVPR 2018.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6292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Human Action Recognition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Hierarchical Recurrent Neural network for Skeleton Based Action Recognition, CVPR 2015.</a:t>
            </a:r>
          </a:p>
          <a:p>
            <a:r>
              <a:rPr lang="en-US" altLang="ko-KR" sz="1800" dirty="0" smtClean="0"/>
              <a:t>Spatial: body part based features</a:t>
            </a:r>
          </a:p>
          <a:p>
            <a:r>
              <a:rPr lang="en-US" altLang="ko-KR" sz="1800" dirty="0" smtClean="0"/>
              <a:t>Temporal: recurrent networks</a:t>
            </a:r>
            <a:endParaRPr lang="ko-KR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30" y="2941610"/>
            <a:ext cx="70199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1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Human Action Recognition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338363" cy="4525963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Spatio</a:t>
            </a:r>
            <a:r>
              <a:rPr lang="en-US" altLang="ko-KR" sz="1800" dirty="0" smtClean="0"/>
              <a:t>-Temporal LSTM with Trust Gates for 3D Human Action Recognition, ECCV 2016.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Combination of spatial and temporal features using LSTM</a:t>
            </a:r>
            <a:endParaRPr lang="ko-KR" alt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23" y="1725236"/>
            <a:ext cx="5014609" cy="195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63" y="3933056"/>
            <a:ext cx="5090567" cy="256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24363"/>
            <a:ext cx="30289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8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dirty="0" smtClean="0"/>
              <a:t>Human Action Recognition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Spatial Temporal Graph Convolutional Networks for Skeleton-Based Action Recognition, </a:t>
            </a:r>
            <a:r>
              <a:rPr lang="en-US" altLang="ko-KR" sz="1600" dirty="0" err="1"/>
              <a:t>Sijie</a:t>
            </a:r>
            <a:r>
              <a:rPr lang="en-US" altLang="ko-KR" sz="1600" dirty="0"/>
              <a:t> Yan, </a:t>
            </a:r>
            <a:r>
              <a:rPr lang="en-US" altLang="ko-KR" sz="1600" dirty="0" err="1"/>
              <a:t>Yuanjun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Xiong</a:t>
            </a:r>
            <a:r>
              <a:rPr lang="en-US" altLang="ko-KR" sz="1600" dirty="0"/>
              <a:t> and </a:t>
            </a:r>
            <a:r>
              <a:rPr lang="en-US" altLang="ko-KR" sz="1600" dirty="0" err="1"/>
              <a:t>Dahua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Lin, AAAI 2018.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실제 사람을 베이스로 </a:t>
            </a:r>
            <a:r>
              <a:rPr lang="en-US" altLang="ko-KR" sz="1600" dirty="0" smtClean="0"/>
              <a:t>Spatial connection </a:t>
            </a:r>
            <a:r>
              <a:rPr lang="ko-KR" altLang="en-US" sz="1600" dirty="0" smtClean="0"/>
              <a:t>연</a:t>
            </a:r>
            <a:r>
              <a:rPr lang="ko-KR" altLang="en-US" sz="1600" dirty="0"/>
              <a:t>결</a:t>
            </a:r>
            <a:endParaRPr lang="en-US" altLang="ko-KR" sz="1600" dirty="0" smtClean="0"/>
          </a:p>
          <a:p>
            <a:r>
              <a:rPr lang="ko-KR" altLang="en-US" sz="1600" dirty="0" smtClean="0"/>
              <a:t>연속</a:t>
            </a:r>
            <a:r>
              <a:rPr lang="ko-KR" altLang="en-US" sz="1600" dirty="0"/>
              <a:t>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K</a:t>
            </a:r>
            <a:r>
              <a:rPr lang="ko-KR" altLang="en-US" sz="1600" dirty="0" smtClean="0"/>
              <a:t>개의 프레임의 그래프들을 하나의 그래프로 취급</a:t>
            </a:r>
            <a:endParaRPr lang="en-US" altLang="ko-KR" sz="1600" dirty="0" smtClean="0"/>
          </a:p>
          <a:p>
            <a:r>
              <a:rPr lang="ko-KR" altLang="en-US" sz="1600" dirty="0" smtClean="0"/>
              <a:t>다른 시간대의 같은 관절들을 </a:t>
            </a:r>
            <a:r>
              <a:rPr lang="en-US" altLang="ko-KR" sz="1600" dirty="0" smtClean="0"/>
              <a:t>Temporal connection</a:t>
            </a:r>
            <a:r>
              <a:rPr lang="ko-KR" altLang="en-US" sz="1600" dirty="0" smtClean="0"/>
              <a:t>으로 연결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10972" cy="172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1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/>
              <a:t>Florence 3D actions dataset </a:t>
            </a:r>
          </a:p>
          <a:p>
            <a:pPr lvl="1"/>
            <a:r>
              <a:rPr lang="en-US" altLang="ko-KR" sz="1800" dirty="0" smtClean="0"/>
              <a:t>215 video, </a:t>
            </a:r>
            <a:r>
              <a:rPr lang="en-US" altLang="ko-KR" sz="1800" dirty="0" smtClean="0"/>
              <a:t>10 actors: train/valid/test for 8/1/1</a:t>
            </a:r>
          </a:p>
          <a:p>
            <a:pPr lvl="1"/>
            <a:r>
              <a:rPr lang="en-US" altLang="ko-KR" sz="1800" dirty="0" smtClean="0"/>
              <a:t>9 activities: wave, drink from a bottle, answer phone, clap, tight lace, sit down, stand up, read watch, bow</a:t>
            </a:r>
          </a:p>
          <a:p>
            <a:pPr lvl="1"/>
            <a:r>
              <a:rPr lang="en-US" altLang="ko-KR" sz="1800" dirty="0" smtClean="0"/>
              <a:t>15 joints: Head, Neck, Spine, Left Shoulder, Left Elbow, Left Wrist, Right Shoulder, Right Elbow, Right Wrist, Left Hip, Left Knee, Left Ankle, Right Hip, Right Knee, Right Ankle</a:t>
            </a:r>
          </a:p>
          <a:p>
            <a:pPr marL="457200" lvl="1" indent="0">
              <a:buNone/>
            </a:pPr>
            <a:endParaRPr lang="ko-KR" altLang="en-US" sz="1800" dirty="0"/>
          </a:p>
        </p:txBody>
      </p:sp>
      <p:grpSp>
        <p:nvGrpSpPr>
          <p:cNvPr id="69" name="그룹 68"/>
          <p:cNvGrpSpPr/>
          <p:nvPr/>
        </p:nvGrpSpPr>
        <p:grpSpPr>
          <a:xfrm>
            <a:off x="6398493" y="4146500"/>
            <a:ext cx="1152128" cy="2021618"/>
            <a:chOff x="6398493" y="4146500"/>
            <a:chExt cx="1152128" cy="2021618"/>
          </a:xfrm>
        </p:grpSpPr>
        <p:sp>
          <p:nvSpPr>
            <p:cNvPr id="4" name="타원 3"/>
            <p:cNvSpPr/>
            <p:nvPr/>
          </p:nvSpPr>
          <p:spPr>
            <a:xfrm>
              <a:off x="6883127" y="4146500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6883127" y="451193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6883127" y="4799966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6398493" y="451193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406605" y="451193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398493" y="483449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6398493" y="5160006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7406605" y="4834494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406605" y="5160006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39111" y="5448038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739111" y="5736070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739111" y="6024102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7027143" y="5448038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027143" y="5736070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027143" y="6024102"/>
              <a:ext cx="144016" cy="1440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>
              <a:stCxn id="4" idx="4"/>
              <a:endCxn id="5" idx="0"/>
            </p:cNvCxnSpPr>
            <p:nvPr/>
          </p:nvCxnSpPr>
          <p:spPr>
            <a:xfrm>
              <a:off x="6955135" y="4290516"/>
              <a:ext cx="0" cy="2214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5" idx="4"/>
              <a:endCxn id="6" idx="0"/>
            </p:cNvCxnSpPr>
            <p:nvPr/>
          </p:nvCxnSpPr>
          <p:spPr>
            <a:xfrm>
              <a:off x="6955135" y="4655950"/>
              <a:ext cx="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5" idx="2"/>
              <a:endCxn id="7" idx="6"/>
            </p:cNvCxnSpPr>
            <p:nvPr/>
          </p:nvCxnSpPr>
          <p:spPr>
            <a:xfrm flipH="1">
              <a:off x="6542509" y="4583942"/>
              <a:ext cx="34061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8" idx="2"/>
              <a:endCxn id="5" idx="6"/>
            </p:cNvCxnSpPr>
            <p:nvPr/>
          </p:nvCxnSpPr>
          <p:spPr>
            <a:xfrm flipH="1">
              <a:off x="7027143" y="4583942"/>
              <a:ext cx="3794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6" idx="4"/>
              <a:endCxn id="13" idx="0"/>
            </p:cNvCxnSpPr>
            <p:nvPr/>
          </p:nvCxnSpPr>
          <p:spPr>
            <a:xfrm flipH="1">
              <a:off x="6811119" y="4943982"/>
              <a:ext cx="144016" cy="5040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6" idx="0"/>
              <a:endCxn id="6" idx="4"/>
            </p:cNvCxnSpPr>
            <p:nvPr/>
          </p:nvCxnSpPr>
          <p:spPr>
            <a:xfrm flipH="1" flipV="1">
              <a:off x="6955135" y="4943982"/>
              <a:ext cx="144016" cy="5040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9" idx="0"/>
              <a:endCxn id="7" idx="4"/>
            </p:cNvCxnSpPr>
            <p:nvPr/>
          </p:nvCxnSpPr>
          <p:spPr>
            <a:xfrm flipV="1">
              <a:off x="6470501" y="4655950"/>
              <a:ext cx="0" cy="17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0" idx="0"/>
              <a:endCxn id="9" idx="4"/>
            </p:cNvCxnSpPr>
            <p:nvPr/>
          </p:nvCxnSpPr>
          <p:spPr>
            <a:xfrm flipV="1">
              <a:off x="6470501" y="4978510"/>
              <a:ext cx="0" cy="181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1" idx="0"/>
              <a:endCxn id="8" idx="4"/>
            </p:cNvCxnSpPr>
            <p:nvPr/>
          </p:nvCxnSpPr>
          <p:spPr>
            <a:xfrm flipV="1">
              <a:off x="7478613" y="4655950"/>
              <a:ext cx="0" cy="17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2" idx="0"/>
              <a:endCxn id="11" idx="4"/>
            </p:cNvCxnSpPr>
            <p:nvPr/>
          </p:nvCxnSpPr>
          <p:spPr>
            <a:xfrm flipV="1">
              <a:off x="7478613" y="4978510"/>
              <a:ext cx="0" cy="181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14" idx="0"/>
              <a:endCxn id="13" idx="4"/>
            </p:cNvCxnSpPr>
            <p:nvPr/>
          </p:nvCxnSpPr>
          <p:spPr>
            <a:xfrm flipV="1">
              <a:off x="6811119" y="5592054"/>
              <a:ext cx="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17" idx="0"/>
              <a:endCxn id="16" idx="4"/>
            </p:cNvCxnSpPr>
            <p:nvPr/>
          </p:nvCxnSpPr>
          <p:spPr>
            <a:xfrm flipV="1">
              <a:off x="7099151" y="5592054"/>
              <a:ext cx="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18" idx="0"/>
              <a:endCxn id="17" idx="4"/>
            </p:cNvCxnSpPr>
            <p:nvPr/>
          </p:nvCxnSpPr>
          <p:spPr>
            <a:xfrm flipV="1">
              <a:off x="7099151" y="5880086"/>
              <a:ext cx="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15" idx="0"/>
              <a:endCxn id="14" idx="4"/>
            </p:cNvCxnSpPr>
            <p:nvPr/>
          </p:nvCxnSpPr>
          <p:spPr>
            <a:xfrm flipV="1">
              <a:off x="6811119" y="5880086"/>
              <a:ext cx="0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GestureRecording_Id1actor1idAction1category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3908994"/>
            <a:ext cx="3336032" cy="25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556</Words>
  <Application>Microsoft Office PowerPoint</Application>
  <PresentationFormat>화면 슬라이드 쇼(4:3)</PresentationFormat>
  <Paragraphs>144</Paragraphs>
  <Slides>17</Slides>
  <Notes>0</Notes>
  <HiddenSlides>0</HiddenSlides>
  <MMClips>8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Human Action Recognition with Graph Convolutional Network</vt:lpstr>
      <vt:lpstr>Context</vt:lpstr>
      <vt:lpstr>Graph Convolutional Net</vt:lpstr>
      <vt:lpstr>Graph Convolutional Net</vt:lpstr>
      <vt:lpstr>Human Action Recognition</vt:lpstr>
      <vt:lpstr>Human Action Recognition</vt:lpstr>
      <vt:lpstr>Human Action Recognition</vt:lpstr>
      <vt:lpstr>Human Action Recognition</vt:lpstr>
      <vt:lpstr>Dataset</vt:lpstr>
      <vt:lpstr>Model</vt:lpstr>
      <vt:lpstr>Model</vt:lpstr>
      <vt:lpstr>Results</vt:lpstr>
      <vt:lpstr>Results</vt:lpstr>
      <vt:lpstr>Results</vt:lpstr>
      <vt:lpstr>Analysis</vt:lpstr>
      <vt:lpstr>Appendix</vt:lpstr>
      <vt:lpstr>Equivariance / Invariance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81</cp:revision>
  <dcterms:created xsi:type="dcterms:W3CDTF">2019-02-20T05:44:21Z</dcterms:created>
  <dcterms:modified xsi:type="dcterms:W3CDTF">2019-02-21T05:50:06Z</dcterms:modified>
</cp:coreProperties>
</file>